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3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600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50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431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81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6945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175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66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200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07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629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83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78EC940-D212-449C-A592-475CB3BAD3C9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626358E-79FA-413C-91BE-1F58ED72218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902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1C776-C4E2-8410-14C6-C87DE380FB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Grupa</a:t>
            </a:r>
            <a:r>
              <a:rPr lang="en-US" dirty="0"/>
              <a:t> SEM12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E3D31F-4A09-AEA3-1B92-386025CD7C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Praktikum</a:t>
            </a:r>
            <a:r>
              <a:rPr lang="en-US" dirty="0"/>
              <a:t> </a:t>
            </a:r>
            <a:r>
              <a:rPr lang="en-US" dirty="0" err="1"/>
              <a:t>robotike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191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02A06-F9CD-6709-B190-E73DE685D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dirty="0" err="1"/>
              <a:t>robota</a:t>
            </a:r>
            <a:endParaRPr lang="en-US" dirty="0"/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55EBE499-98E5-4EFD-1016-6B607AA1A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" t="7241" r="9510" b="1889"/>
          <a:stretch/>
        </p:blipFill>
        <p:spPr>
          <a:xfrm rot="5400000">
            <a:off x="77638" y="2312338"/>
            <a:ext cx="4217438" cy="340435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7E5B51-67AF-3D7B-1800-62B90B0A3F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59" t="25020" r="29005" b="22353"/>
          <a:stretch/>
        </p:blipFill>
        <p:spPr>
          <a:xfrm>
            <a:off x="4042645" y="3669884"/>
            <a:ext cx="2398751" cy="15525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ABED28-ACB2-4322-13CA-2EFCCD6E39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647" t="30082" r="17175" b="26648"/>
          <a:stretch/>
        </p:blipFill>
        <p:spPr>
          <a:xfrm>
            <a:off x="6609191" y="3669884"/>
            <a:ext cx="3026226" cy="14392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3C39C4-FD16-7BCD-2002-DA5A920B28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988" t="19402" r="8215" b="23113"/>
          <a:stretch/>
        </p:blipFill>
        <p:spPr>
          <a:xfrm>
            <a:off x="6609191" y="1946625"/>
            <a:ext cx="3100870" cy="1439229"/>
          </a:xfrm>
          <a:prstGeom prst="rect">
            <a:avLst/>
          </a:prstGeom>
        </p:spPr>
      </p:pic>
      <p:pic>
        <p:nvPicPr>
          <p:cNvPr id="13" name="Picture 12" descr="1)&#10;">
            <a:extLst>
              <a:ext uri="{FF2B5EF4-FFF2-40B4-BE49-F238E27FC236}">
                <a16:creationId xmlns:a16="http://schemas.microsoft.com/office/drawing/2014/main" id="{11F16960-D28F-5CAD-4AD1-A4A63E8F5F3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576" t="33540" r="21139" b="19380"/>
          <a:stretch/>
        </p:blipFill>
        <p:spPr>
          <a:xfrm>
            <a:off x="4062245" y="1945346"/>
            <a:ext cx="2425960" cy="14507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4444E19-6351-6535-0394-25960CDF390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089" t="21846" r="33705" b="35439"/>
          <a:stretch/>
        </p:blipFill>
        <p:spPr>
          <a:xfrm>
            <a:off x="9924666" y="1905795"/>
            <a:ext cx="2068386" cy="170158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0A6B038-290E-DB94-C46C-290EF4A9D285}"/>
              </a:ext>
            </a:extLst>
          </p:cNvPr>
          <p:cNvSpPr txBox="1"/>
          <p:nvPr/>
        </p:nvSpPr>
        <p:spPr>
          <a:xfrm>
            <a:off x="4032571" y="1948999"/>
            <a:ext cx="372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1)</a:t>
            </a:r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FF3382-42C8-D506-D9D0-D8D6D4337B7F}"/>
              </a:ext>
            </a:extLst>
          </p:cNvPr>
          <p:cNvSpPr txBox="1"/>
          <p:nvPr/>
        </p:nvSpPr>
        <p:spPr>
          <a:xfrm>
            <a:off x="4032571" y="3669884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34722A-B82F-38C7-D586-1FF3EFA8F693}"/>
              </a:ext>
            </a:extLst>
          </p:cNvPr>
          <p:cNvSpPr txBox="1"/>
          <p:nvPr/>
        </p:nvSpPr>
        <p:spPr>
          <a:xfrm>
            <a:off x="6595507" y="1946625"/>
            <a:ext cx="3722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3)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F2BEA0E-FD0E-B088-44E2-3712FAD3F164}"/>
              </a:ext>
            </a:extLst>
          </p:cNvPr>
          <p:cNvSpPr txBox="1"/>
          <p:nvPr/>
        </p:nvSpPr>
        <p:spPr>
          <a:xfrm>
            <a:off x="6614557" y="3669884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76D585-FA5C-A38F-7311-8A399F522E54}"/>
              </a:ext>
            </a:extLst>
          </p:cNvPr>
          <p:cNvSpPr txBox="1"/>
          <p:nvPr/>
        </p:nvSpPr>
        <p:spPr>
          <a:xfrm>
            <a:off x="9924666" y="194662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5)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35B92A0-74D0-12EB-2B65-AE403A26002C}"/>
              </a:ext>
            </a:extLst>
          </p:cNvPr>
          <p:cNvCxnSpPr/>
          <p:nvPr/>
        </p:nvCxnSpPr>
        <p:spPr>
          <a:xfrm flipH="1">
            <a:off x="1466850" y="5791200"/>
            <a:ext cx="135255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08D30D7-F10E-D6B8-0D3B-8091B079524B}"/>
              </a:ext>
            </a:extLst>
          </p:cNvPr>
          <p:cNvCxnSpPr/>
          <p:nvPr/>
        </p:nvCxnSpPr>
        <p:spPr>
          <a:xfrm flipH="1">
            <a:off x="1581150" y="5109114"/>
            <a:ext cx="130492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9B2D311-B2BE-2AFB-F019-A31638982F8F}"/>
              </a:ext>
            </a:extLst>
          </p:cNvPr>
          <p:cNvCxnSpPr/>
          <p:nvPr/>
        </p:nvCxnSpPr>
        <p:spPr>
          <a:xfrm flipH="1">
            <a:off x="1790700" y="4143375"/>
            <a:ext cx="11811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E869385-EE20-0E3E-AC5D-EE92873AD7EE}"/>
              </a:ext>
            </a:extLst>
          </p:cNvPr>
          <p:cNvCxnSpPr/>
          <p:nvPr/>
        </p:nvCxnSpPr>
        <p:spPr>
          <a:xfrm flipH="1">
            <a:off x="1647825" y="2524125"/>
            <a:ext cx="428625" cy="56197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D442880-2172-93EE-8C06-1DF9FA13F0BA}"/>
              </a:ext>
            </a:extLst>
          </p:cNvPr>
          <p:cNvCxnSpPr/>
          <p:nvPr/>
        </p:nvCxnSpPr>
        <p:spPr>
          <a:xfrm>
            <a:off x="809625" y="2524125"/>
            <a:ext cx="0" cy="67627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D2144C3-662B-5992-3306-97CF00C3F84A}"/>
              </a:ext>
            </a:extLst>
          </p:cNvPr>
          <p:cNvSpPr txBox="1"/>
          <p:nvPr/>
        </p:nvSpPr>
        <p:spPr>
          <a:xfrm>
            <a:off x="1097280" y="56007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E512BA-C28E-A38F-9707-E53664F4ED4A}"/>
              </a:ext>
            </a:extLst>
          </p:cNvPr>
          <p:cNvSpPr txBox="1"/>
          <p:nvPr/>
        </p:nvSpPr>
        <p:spPr>
          <a:xfrm>
            <a:off x="1161307" y="4924448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B6379AD-4287-A249-565D-23177E5C591C}"/>
              </a:ext>
            </a:extLst>
          </p:cNvPr>
          <p:cNvSpPr txBox="1"/>
          <p:nvPr/>
        </p:nvSpPr>
        <p:spPr>
          <a:xfrm>
            <a:off x="1418482" y="3958709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FF94D7C-A245-52EF-EE21-BFC05667D8BB}"/>
              </a:ext>
            </a:extLst>
          </p:cNvPr>
          <p:cNvSpPr txBox="1"/>
          <p:nvPr/>
        </p:nvSpPr>
        <p:spPr>
          <a:xfrm>
            <a:off x="1401223" y="305781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04E6F68-0422-9F03-848C-4FE90251D1D7}"/>
              </a:ext>
            </a:extLst>
          </p:cNvPr>
          <p:cNvSpPr txBox="1"/>
          <p:nvPr/>
        </p:nvSpPr>
        <p:spPr>
          <a:xfrm>
            <a:off x="625784" y="326662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5)</a:t>
            </a:r>
          </a:p>
        </p:txBody>
      </p:sp>
    </p:spTree>
    <p:extLst>
      <p:ext uri="{BB962C8B-B14F-4D97-AF65-F5344CB8AC3E}">
        <p14:creationId xmlns:p14="http://schemas.microsoft.com/office/powerpoint/2010/main" val="2313604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6EFAF-41CD-10F8-CBD4-EE79BB9FF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Direktna</a:t>
            </a:r>
            <a:r>
              <a:rPr lang="en-US" dirty="0"/>
              <a:t> </a:t>
            </a:r>
            <a:r>
              <a:rPr lang="en-US" dirty="0" err="1"/>
              <a:t>kinematika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D0D11-6C5C-6D74-3D58-931F566F8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Korištenjem</a:t>
            </a:r>
            <a:r>
              <a:rPr lang="en-US" dirty="0"/>
              <a:t> DH </a:t>
            </a:r>
            <a:r>
              <a:rPr lang="en-US" dirty="0" err="1"/>
              <a:t>parametara</a:t>
            </a:r>
            <a:r>
              <a:rPr lang="en-US" dirty="0"/>
              <a:t> </a:t>
            </a:r>
            <a:r>
              <a:rPr lang="en-US" dirty="0" err="1"/>
              <a:t>računaju</a:t>
            </a:r>
            <a:r>
              <a:rPr lang="en-US" dirty="0"/>
              <a:t> se </a:t>
            </a:r>
            <a:r>
              <a:rPr lang="en-US" dirty="0" err="1"/>
              <a:t>transformacijske</a:t>
            </a:r>
            <a:r>
              <a:rPr lang="en-US" dirty="0"/>
              <a:t> </a:t>
            </a:r>
            <a:r>
              <a:rPr lang="en-US" dirty="0" err="1"/>
              <a:t>matrice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 err="1"/>
              <a:t>Gdje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Xi </a:t>
            </a:r>
            <a:r>
              <a:rPr lang="en-US" dirty="0" err="1"/>
              <a:t>i</a:t>
            </a:r>
            <a:r>
              <a:rPr lang="en-US" dirty="0"/>
              <a:t> Zi </a:t>
            </a:r>
            <a:r>
              <a:rPr lang="en-US" dirty="0" err="1"/>
              <a:t>transformacije</a:t>
            </a:r>
            <a:r>
              <a:rPr lang="en-US" dirty="0"/>
              <a:t> </a:t>
            </a:r>
            <a:r>
              <a:rPr lang="en-US" dirty="0" err="1"/>
              <a:t>zglobova</a:t>
            </a:r>
            <a:r>
              <a:rPr lang="en-US" dirty="0"/>
              <a:t> </a:t>
            </a:r>
            <a:r>
              <a:rPr lang="en-US" dirty="0" err="1"/>
              <a:t>raspisane</a:t>
            </a:r>
            <a:r>
              <a:rPr lang="en-US" dirty="0"/>
              <a:t> u </a:t>
            </a:r>
            <a:r>
              <a:rPr lang="en-US" dirty="0" err="1"/>
              <a:t>matrice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 </a:t>
            </a:r>
            <a:r>
              <a:rPr lang="en-US" dirty="0" err="1"/>
              <a:t>kojima</a:t>
            </a:r>
            <a:r>
              <a:rPr lang="en-US" dirty="0"/>
              <a:t> je theta </a:t>
            </a:r>
            <a:r>
              <a:rPr lang="en-US" dirty="0" err="1"/>
              <a:t>rotacija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di </a:t>
            </a:r>
            <a:r>
              <a:rPr lang="en-US" dirty="0" err="1"/>
              <a:t>pomak</a:t>
            </a:r>
            <a:r>
              <a:rPr lang="en-US" dirty="0"/>
              <a:t> u z-</a:t>
            </a:r>
            <a:r>
              <a:rPr lang="en-US" dirty="0" err="1"/>
              <a:t>osi</a:t>
            </a:r>
            <a:r>
              <a:rPr lang="en-US" dirty="0"/>
              <a:t>, a  </a:t>
            </a:r>
            <a:r>
              <a:rPr lang="el-GR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α</a:t>
            </a:r>
            <a:r>
              <a:rPr lang="en-US" b="0" i="1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b="0" i="0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en-US" b="0" i="1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b="0" i="0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+1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0" i="1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r</a:t>
            </a:r>
            <a:r>
              <a:rPr lang="en-US" b="0" i="1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b="0" i="0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en-US" b="0" i="1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b="0" i="0" baseline="-2500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+1 </a:t>
            </a:r>
            <a:r>
              <a:rPr lang="en-US" dirty="0" err="1"/>
              <a:t>definiraju</a:t>
            </a:r>
            <a:r>
              <a:rPr lang="en-US" dirty="0"/>
              <a:t> </a:t>
            </a:r>
            <a:r>
              <a:rPr lang="en-US" dirty="0" err="1"/>
              <a:t>fizicke</a:t>
            </a:r>
            <a:r>
              <a:rPr lang="en-US" dirty="0"/>
              <a:t> </a:t>
            </a:r>
            <a:r>
              <a:rPr lang="en-US" dirty="0" err="1"/>
              <a:t>dimenzije</a:t>
            </a:r>
            <a:r>
              <a:rPr lang="en-US" dirty="0"/>
              <a:t> </a:t>
            </a:r>
            <a:r>
              <a:rPr lang="en-US" dirty="0" err="1"/>
              <a:t>kutova</a:t>
            </a:r>
            <a:r>
              <a:rPr lang="en-US" dirty="0"/>
              <a:t> </a:t>
            </a:r>
            <a:r>
              <a:rPr lang="en-US" dirty="0" err="1"/>
              <a:t>susjednih</a:t>
            </a:r>
            <a:r>
              <a:rPr lang="en-US" dirty="0"/>
              <a:t> </a:t>
            </a:r>
            <a:r>
              <a:rPr lang="en-US" dirty="0" err="1"/>
              <a:t>zglobova</a:t>
            </a:r>
            <a:r>
              <a:rPr lang="en-US" dirty="0"/>
              <a:t> u </a:t>
            </a:r>
            <a:r>
              <a:rPr lang="en-US" dirty="0" err="1"/>
              <a:t>odnosu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x-</a:t>
            </a:r>
            <a:r>
              <a:rPr lang="en-US" dirty="0" err="1"/>
              <a:t>os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A042EE-FF68-1A47-D584-8FDC0CA387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60" t="35315" r="72098" b="61635"/>
          <a:stretch/>
        </p:blipFill>
        <p:spPr>
          <a:xfrm>
            <a:off x="950181" y="2192180"/>
            <a:ext cx="3816221" cy="3732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2D52B8-1681-FABA-EA2B-4DCB750705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44" t="50000" r="74209" b="40136"/>
          <a:stretch/>
        </p:blipFill>
        <p:spPr>
          <a:xfrm>
            <a:off x="1097280" y="3180945"/>
            <a:ext cx="3247890" cy="12137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9FF83E-1801-2369-6B0A-42B24D058B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72" t="64311" r="70808" b="25655"/>
          <a:stretch/>
        </p:blipFill>
        <p:spPr>
          <a:xfrm>
            <a:off x="4219630" y="3244790"/>
            <a:ext cx="3752740" cy="114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173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EA0E5-8A61-4B95-0FE5-F44C199D0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836" y="889233"/>
            <a:ext cx="10058400" cy="848127"/>
          </a:xfrm>
        </p:spPr>
        <p:txBody>
          <a:bodyPr/>
          <a:lstStyle/>
          <a:p>
            <a:r>
              <a:rPr lang="en-US" dirty="0" err="1"/>
              <a:t>Inverzna</a:t>
            </a:r>
            <a:r>
              <a:rPr lang="en-US" dirty="0"/>
              <a:t> </a:t>
            </a:r>
            <a:r>
              <a:rPr lang="en-US" dirty="0" err="1"/>
              <a:t>kinematika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A1198-4FD6-8012-7C87-213929A261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45733"/>
            <a:ext cx="5778617" cy="4378897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/>
              <a:t>Računamo</a:t>
            </a:r>
            <a:r>
              <a:rPr lang="en-US" dirty="0"/>
              <a:t> </a:t>
            </a:r>
            <a:r>
              <a:rPr lang="en-US" dirty="0" err="1"/>
              <a:t>ju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poznatih</a:t>
            </a:r>
            <a:r>
              <a:rPr lang="en-US" dirty="0"/>
              <a:t> </a:t>
            </a:r>
            <a:r>
              <a:rPr lang="en-US" dirty="0" err="1"/>
              <a:t>udaljenosti</a:t>
            </a:r>
            <a:r>
              <a:rPr lang="en-US" dirty="0"/>
              <a:t> </a:t>
            </a:r>
            <a:r>
              <a:rPr lang="en-US" dirty="0" err="1"/>
              <a:t>između</a:t>
            </a:r>
            <a:r>
              <a:rPr lang="en-US" dirty="0"/>
              <a:t> </a:t>
            </a:r>
            <a:r>
              <a:rPr lang="en-US" dirty="0" err="1"/>
              <a:t>zglobova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korištenjem</a:t>
            </a:r>
            <a:r>
              <a:rPr lang="en-US" dirty="0"/>
              <a:t> </a:t>
            </a:r>
            <a:r>
              <a:rPr lang="en-US" dirty="0" err="1"/>
              <a:t>kosinusovog</a:t>
            </a:r>
            <a:r>
              <a:rPr lang="en-US" dirty="0"/>
              <a:t> </a:t>
            </a:r>
            <a:r>
              <a:rPr lang="en-US" dirty="0" err="1"/>
              <a:t>poučka</a:t>
            </a:r>
            <a:r>
              <a:rPr lang="en-US" dirty="0"/>
              <a:t> </a:t>
            </a:r>
            <a:r>
              <a:rPr lang="en-US" dirty="0" err="1"/>
              <a:t>kako</a:t>
            </a:r>
            <a:r>
              <a:rPr lang="en-US" dirty="0"/>
              <a:t> bi </a:t>
            </a:r>
            <a:r>
              <a:rPr lang="en-US" dirty="0" err="1"/>
              <a:t>dobili</a:t>
            </a:r>
            <a:r>
              <a:rPr lang="en-US" dirty="0"/>
              <a:t> </a:t>
            </a:r>
            <a:r>
              <a:rPr lang="en-US" dirty="0" err="1"/>
              <a:t>željene</a:t>
            </a:r>
            <a:r>
              <a:rPr lang="en-US" dirty="0"/>
              <a:t> </a:t>
            </a:r>
            <a:r>
              <a:rPr lang="en-US" dirty="0" err="1"/>
              <a:t>kutove</a:t>
            </a:r>
            <a:r>
              <a:rPr lang="en-US" dirty="0"/>
              <a:t> </a:t>
            </a:r>
            <a:r>
              <a:rPr lang="en-US" dirty="0" err="1"/>
              <a:t>zglobova</a:t>
            </a:r>
            <a:r>
              <a:rPr lang="en-US" dirty="0"/>
              <a:t> da </a:t>
            </a:r>
            <a:r>
              <a:rPr lang="en-US" dirty="0" err="1"/>
              <a:t>krajnji</a:t>
            </a:r>
            <a:r>
              <a:rPr lang="en-US" dirty="0"/>
              <a:t> </a:t>
            </a:r>
            <a:r>
              <a:rPr lang="en-US" dirty="0" err="1"/>
              <a:t>efektor</a:t>
            </a:r>
            <a:r>
              <a:rPr lang="en-US" dirty="0"/>
              <a:t> </a:t>
            </a:r>
            <a:r>
              <a:rPr lang="en-US" dirty="0" err="1"/>
              <a:t>dođe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željene</a:t>
            </a:r>
            <a:r>
              <a:rPr lang="en-US" dirty="0"/>
              <a:t> </a:t>
            </a:r>
            <a:r>
              <a:rPr lang="en-US" dirty="0" err="1"/>
              <a:t>kordinate</a:t>
            </a:r>
            <a:r>
              <a:rPr lang="en-US" dirty="0"/>
              <a:t>.</a:t>
            </a:r>
          </a:p>
          <a:p>
            <a:r>
              <a:rPr lang="en-US" dirty="0" err="1"/>
              <a:t>Računali</a:t>
            </a:r>
            <a:r>
              <a:rPr lang="en-US" dirty="0"/>
              <a:t> </a:t>
            </a:r>
            <a:r>
              <a:rPr lang="en-US" dirty="0" err="1"/>
              <a:t>smo</a:t>
            </a:r>
            <a:r>
              <a:rPr lang="en-US" dirty="0"/>
              <a:t> </a:t>
            </a:r>
            <a:r>
              <a:rPr lang="en-US" dirty="0" err="1"/>
              <a:t>ih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formula:</a:t>
            </a:r>
          </a:p>
          <a:p>
            <a:r>
              <a:rPr lang="pt-BR" sz="1800" b="0" i="0" dirty="0">
                <a:effectLst/>
                <a:latin typeface="Menlo"/>
              </a:rPr>
              <a:t>angle1 = atan(y/x)*(180/pi);</a:t>
            </a:r>
          </a:p>
          <a:p>
            <a:r>
              <a:rPr lang="pt-BR" sz="1800" b="0" i="0" dirty="0">
                <a:effectLst/>
                <a:latin typeface="Menlo"/>
              </a:rPr>
              <a:t>h = 50;</a:t>
            </a:r>
          </a:p>
          <a:p>
            <a:r>
              <a:rPr lang="pt-BR" sz="1800" b="0" i="0" dirty="0">
                <a:effectLst/>
                <a:latin typeface="Menlo"/>
              </a:rPr>
              <a:t>c1 = sqrt(x*x + y+y);</a:t>
            </a:r>
          </a:p>
          <a:p>
            <a:r>
              <a:rPr lang="pt-BR" sz="1800" b="0" i="0" dirty="0">
                <a:effectLst/>
                <a:latin typeface="Menlo"/>
              </a:rPr>
              <a:t>a = 200;</a:t>
            </a:r>
          </a:p>
          <a:p>
            <a:r>
              <a:rPr lang="pt-BR" sz="1800" b="0" i="0" dirty="0">
                <a:effectLst/>
                <a:latin typeface="Menlo"/>
              </a:rPr>
              <a:t>b = 185;</a:t>
            </a:r>
          </a:p>
          <a:p>
            <a:r>
              <a:rPr lang="pt-BR" sz="1800" b="0" i="0" dirty="0">
                <a:effectLst/>
                <a:latin typeface="Menlo"/>
              </a:rPr>
              <a:t>c = sqrt(h*h + c1*c1);</a:t>
            </a:r>
          </a:p>
          <a:p>
            <a:r>
              <a:rPr lang="pt-BR" sz="1800" b="0" i="0" dirty="0">
                <a:effectLst/>
                <a:latin typeface="Menlo"/>
              </a:rPr>
              <a:t>angle = atan(c1/h)*(180/pi);</a:t>
            </a:r>
          </a:p>
          <a:p>
            <a:r>
              <a:rPr lang="pt-BR" sz="1800" b="0" i="0" dirty="0">
                <a:effectLst/>
                <a:latin typeface="Menlo"/>
              </a:rPr>
              <a:t>angle2 = 180 - (acos((a*a + c*c - b*b)/(2*a*c))*(180/pi) + angle);</a:t>
            </a:r>
          </a:p>
          <a:p>
            <a:r>
              <a:rPr lang="pt-BR" sz="1800" b="0" i="0" dirty="0">
                <a:effectLst/>
                <a:latin typeface="Menlo"/>
              </a:rPr>
              <a:t>angle3 = 180 - acos((a*a + b*b - c*c)/(2*a*b))*(180/pi);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0A3BBC-021B-496B-7774-78425B5DF1D1}"/>
              </a:ext>
            </a:extLst>
          </p:cNvPr>
          <p:cNvSpPr txBox="1"/>
          <p:nvPr/>
        </p:nvSpPr>
        <p:spPr>
          <a:xfrm>
            <a:off x="6828640" y="1845733"/>
            <a:ext cx="30200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Gdje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a – </a:t>
            </a:r>
            <a:r>
              <a:rPr lang="en-US" dirty="0" err="1"/>
              <a:t>udaljenost</a:t>
            </a:r>
            <a:r>
              <a:rPr lang="en-US" dirty="0"/>
              <a:t> </a:t>
            </a:r>
            <a:r>
              <a:rPr lang="en-US" dirty="0" err="1"/>
              <a:t>između</a:t>
            </a:r>
            <a:r>
              <a:rPr lang="en-US" dirty="0"/>
              <a:t> 2. </a:t>
            </a:r>
            <a:r>
              <a:rPr lang="en-US" dirty="0" err="1"/>
              <a:t>i</a:t>
            </a:r>
            <a:r>
              <a:rPr lang="en-US" dirty="0"/>
              <a:t> 3. </a:t>
            </a:r>
            <a:r>
              <a:rPr lang="en-US" dirty="0" err="1"/>
              <a:t>zgloba</a:t>
            </a:r>
            <a:endParaRPr lang="en-US" dirty="0"/>
          </a:p>
          <a:p>
            <a:r>
              <a:rPr lang="en-US" dirty="0"/>
              <a:t>b – </a:t>
            </a:r>
            <a:r>
              <a:rPr lang="en-US" dirty="0" err="1"/>
              <a:t>udaljenost</a:t>
            </a:r>
            <a:r>
              <a:rPr lang="en-US" dirty="0"/>
              <a:t> </a:t>
            </a:r>
            <a:r>
              <a:rPr lang="en-US" dirty="0" err="1"/>
              <a:t>između</a:t>
            </a:r>
            <a:r>
              <a:rPr lang="en-US" dirty="0"/>
              <a:t> </a:t>
            </a:r>
            <a:r>
              <a:rPr lang="en-US" dirty="0" err="1"/>
              <a:t>drugog</a:t>
            </a:r>
            <a:r>
              <a:rPr lang="en-US" dirty="0"/>
              <a:t> </a:t>
            </a:r>
            <a:r>
              <a:rPr lang="en-US" dirty="0" err="1"/>
              <a:t>zgloba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krajnjeg</a:t>
            </a:r>
            <a:r>
              <a:rPr lang="en-US" dirty="0"/>
              <a:t> </a:t>
            </a:r>
            <a:r>
              <a:rPr lang="en-US" dirty="0" err="1"/>
              <a:t>efektora</a:t>
            </a:r>
            <a:endParaRPr lang="en-US" dirty="0"/>
          </a:p>
          <a:p>
            <a:r>
              <a:rPr lang="en-US" dirty="0"/>
              <a:t>h – </a:t>
            </a:r>
            <a:r>
              <a:rPr lang="en-US" dirty="0" err="1"/>
              <a:t>udaljenost</a:t>
            </a:r>
            <a:r>
              <a:rPr lang="en-US" dirty="0"/>
              <a:t> </a:t>
            </a:r>
            <a:r>
              <a:rPr lang="en-US" dirty="0" err="1"/>
              <a:t>tla</a:t>
            </a:r>
            <a:r>
              <a:rPr lang="en-US" dirty="0"/>
              <a:t> do 2. </a:t>
            </a:r>
            <a:r>
              <a:rPr lang="en-US" dirty="0" err="1"/>
              <a:t>zgloba</a:t>
            </a:r>
            <a:endParaRPr lang="en-US" dirty="0"/>
          </a:p>
          <a:p>
            <a:r>
              <a:rPr lang="en-US" dirty="0"/>
              <a:t>Angle1 – </a:t>
            </a:r>
            <a:r>
              <a:rPr lang="en-US" dirty="0" err="1"/>
              <a:t>kut</a:t>
            </a:r>
            <a:r>
              <a:rPr lang="en-US" dirty="0"/>
              <a:t> </a:t>
            </a:r>
            <a:r>
              <a:rPr lang="en-US" dirty="0" err="1"/>
              <a:t>prvog</a:t>
            </a:r>
            <a:r>
              <a:rPr lang="en-US" dirty="0"/>
              <a:t> </a:t>
            </a:r>
            <a:r>
              <a:rPr lang="en-US" dirty="0" err="1"/>
              <a:t>zgloba</a:t>
            </a:r>
            <a:endParaRPr lang="en-US" dirty="0"/>
          </a:p>
          <a:p>
            <a:r>
              <a:rPr lang="en-US" dirty="0"/>
              <a:t>Angle2 – </a:t>
            </a:r>
            <a:r>
              <a:rPr lang="en-US" dirty="0" err="1"/>
              <a:t>kut</a:t>
            </a:r>
            <a:r>
              <a:rPr lang="en-US" dirty="0"/>
              <a:t> </a:t>
            </a:r>
            <a:r>
              <a:rPr lang="en-US" dirty="0" err="1"/>
              <a:t>drugog</a:t>
            </a:r>
            <a:r>
              <a:rPr lang="en-US" dirty="0"/>
              <a:t> </a:t>
            </a:r>
            <a:r>
              <a:rPr lang="en-US" dirty="0" err="1"/>
              <a:t>zgloba</a:t>
            </a:r>
            <a:endParaRPr lang="en-US" dirty="0"/>
          </a:p>
          <a:p>
            <a:r>
              <a:rPr lang="en-US" dirty="0"/>
              <a:t>Angle3 – </a:t>
            </a:r>
            <a:r>
              <a:rPr lang="en-US" dirty="0" err="1"/>
              <a:t>kut</a:t>
            </a:r>
            <a:r>
              <a:rPr lang="en-US" dirty="0"/>
              <a:t> </a:t>
            </a:r>
            <a:r>
              <a:rPr lang="en-US" dirty="0" err="1"/>
              <a:t>trećeg</a:t>
            </a:r>
            <a:r>
              <a:rPr lang="en-US" dirty="0"/>
              <a:t> </a:t>
            </a:r>
            <a:r>
              <a:rPr lang="en-US" dirty="0" err="1"/>
              <a:t>zgloba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047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0470D26-EBC4-02C1-07C0-69097AA33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Robotski</a:t>
            </a:r>
            <a:r>
              <a:rPr lang="en-US" dirty="0"/>
              <a:t> vid</a:t>
            </a:r>
            <a:endParaRPr lang="en-AI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A78FAFD-F300-6AF8-FBF8-5096E5115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hr-HR" dirty="0"/>
              <a:t>Segmentacija – </a:t>
            </a:r>
            <a:r>
              <a:rPr lang="hr-HR" dirty="0" err="1"/>
              <a:t>threshold</a:t>
            </a:r>
            <a:r>
              <a:rPr lang="hr-HR" dirty="0"/>
              <a:t> metoda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dirty="0"/>
              <a:t>HSV format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hr-HR" dirty="0" err="1"/>
              <a:t>Threshold</a:t>
            </a:r>
            <a:r>
              <a:rPr lang="hr-HR" dirty="0"/>
              <a:t> metoda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Matlab</a:t>
            </a:r>
            <a:r>
              <a:rPr lang="en-US" dirty="0"/>
              <a:t> r</a:t>
            </a:r>
            <a:r>
              <a:rPr lang="hr-HR" dirty="0" err="1"/>
              <a:t>egionprops</a:t>
            </a:r>
            <a:r>
              <a:rPr lang="hr-HR" dirty="0"/>
              <a:t> funkcija – najveća površina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dirty="0"/>
              <a:t>Fiksirana pozicija robota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dirty="0"/>
              <a:t>20 </a:t>
            </a:r>
            <a:r>
              <a:rPr lang="hr-HR" dirty="0" err="1"/>
              <a:t>pixela</a:t>
            </a:r>
            <a:r>
              <a:rPr lang="hr-HR" dirty="0"/>
              <a:t> = 1 cm za obje kamere </a:t>
            </a:r>
          </a:p>
          <a:p>
            <a:pPr>
              <a:buFont typeface="Arial" panose="020B0604020202020204" pitchFamily="34" charset="0"/>
              <a:buChar char="•"/>
            </a:pPr>
            <a:endParaRPr lang="en-AI" dirty="0"/>
          </a:p>
        </p:txBody>
      </p:sp>
      <p:pic>
        <p:nvPicPr>
          <p:cNvPr id="5" name="Slika 4" descr="Slika na kojoj se prikazuje tekst, na zatvorenom, drvena&#10;&#10;Opis je automatski generiran">
            <a:extLst>
              <a:ext uri="{FF2B5EF4-FFF2-40B4-BE49-F238E27FC236}">
                <a16:creationId xmlns:a16="http://schemas.microsoft.com/office/drawing/2014/main" id="{381A80C8-F0EF-A360-E12A-546EA7CB7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758" y="2201529"/>
            <a:ext cx="5629311" cy="3311769"/>
          </a:xfrm>
          <a:prstGeom prst="rect">
            <a:avLst/>
          </a:prstGeom>
        </p:spPr>
      </p:pic>
      <p:pic>
        <p:nvPicPr>
          <p:cNvPr id="7" name="Slika 6" descr="Slika na kojoj se prikazuje tekst&#10;&#10;Opis je automatski generiran">
            <a:extLst>
              <a:ext uri="{FF2B5EF4-FFF2-40B4-BE49-F238E27FC236}">
                <a16:creationId xmlns:a16="http://schemas.microsoft.com/office/drawing/2014/main" id="{E9230BF8-4459-BF00-570C-AEE1A1B853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758" y="2201529"/>
            <a:ext cx="5629311" cy="331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58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85</TotalTime>
  <Words>307</Words>
  <Application>Microsoft Office PowerPoint</Application>
  <PresentationFormat>Široki zaslon</PresentationFormat>
  <Paragraphs>48</Paragraphs>
  <Slides>5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Menlo</vt:lpstr>
      <vt:lpstr>Retrospect</vt:lpstr>
      <vt:lpstr>Grupa SEM12</vt:lpstr>
      <vt:lpstr>Model robota</vt:lpstr>
      <vt:lpstr>Direktna kinematika</vt:lpstr>
      <vt:lpstr>Inverzna kinematika</vt:lpstr>
      <vt:lpstr>Robotski vid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Grupa SEM12</dc:title>
  <dc:creator>Ivan Bedenic</dc:creator>
  <cp:lastModifiedBy>Matko</cp:lastModifiedBy>
  <cp:revision>6</cp:revision>
  <dcterms:created xsi:type="dcterms:W3CDTF">2022-06-28T19:32:18Z</dcterms:created>
  <dcterms:modified xsi:type="dcterms:W3CDTF">2022-06-28T23:04:38Z</dcterms:modified>
</cp:coreProperties>
</file>

<file path=docProps/thumbnail.jpeg>
</file>